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Gill Sans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05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sh Shashi Kumar" userId="5417cf3f-3f88-4e79-914c-06fcd944f0aa" providerId="ADAL" clId="{D45EB002-C5D1-49A2-B3E0-2CE7A5E369E3}"/>
    <pc:docChg chg="custSel modSld">
      <pc:chgData name="Rajesh Shashi Kumar" userId="5417cf3f-3f88-4e79-914c-06fcd944f0aa" providerId="ADAL" clId="{D45EB002-C5D1-49A2-B3E0-2CE7A5E369E3}" dt="2022-05-03T18:45:37.250" v="1" actId="27636"/>
      <pc:docMkLst>
        <pc:docMk/>
      </pc:docMkLst>
      <pc:sldChg chg="modSp mod">
        <pc:chgData name="Rajesh Shashi Kumar" userId="5417cf3f-3f88-4e79-914c-06fcd944f0aa" providerId="ADAL" clId="{D45EB002-C5D1-49A2-B3E0-2CE7A5E369E3}" dt="2022-05-03T18:45:37.250" v="1" actId="27636"/>
        <pc:sldMkLst>
          <pc:docMk/>
          <pc:sldMk cId="0" sldId="256"/>
        </pc:sldMkLst>
        <pc:spChg chg="mod">
          <ac:chgData name="Rajesh Shashi Kumar" userId="5417cf3f-3f88-4e79-914c-06fcd944f0aa" providerId="ADAL" clId="{D45EB002-C5D1-49A2-B3E0-2CE7A5E369E3}" dt="2022-05-03T18:45:37.250" v="1" actId="27636"/>
          <ac:spMkLst>
            <pc:docMk/>
            <pc:sldMk cId="0" sldId="256"/>
            <ac:spMk id="5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2a9856f0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2a9856f0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78775783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78775783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imperative to go through the system configuration for a bit considering our analysis maybe affected by it. Though the redundant PSU makes the system resilient to external variations, but the dynamic interaction between components can lead to variation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78775783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78775783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78775783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78775783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877578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877578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7877578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7877578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78775783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78775783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78775783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78775783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pardon me for data cramming here. Second order effect analysis is not trivial like the case of kernel runtimes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78775783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78775783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78775783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78775783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78775783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78775783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78775783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78775783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6bb562fc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6bb562fc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78775783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78775783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6bafa66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6bafa66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2a9856f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2a9856f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2a9856f0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2a9856f0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78775783c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78775783c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7122273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77122273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7712227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7712227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78775783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78775783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2a9856f0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2a9856f0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7877578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7877578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a9856f0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2a9856f0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2a9856f0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2a9856f0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6bb562f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6bb562f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6bb562fc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6bb562fc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2a9856f0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2a9856f0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  <a:defRPr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●"/>
              <a:defRPr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○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■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●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○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■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●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○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■"/>
              <a:defRPr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c.cloudlab.us/portal/show-hardware.php?type=c413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i.dell.com/sites/doccontent/shared-content/data-sheets/en/Documents/Dell-PowerEdge-C4130-Spec-Sheet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esh-s/mlsys-gpu-power-variabilit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nW3aX3cRFTvVjMjqigJMMm-7BB0rLnW/vie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power variability in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Systems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 Poduval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Rajesh Shashi Kumar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5404123" y="4582791"/>
            <a:ext cx="36588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CS839: Adv. ML Systems, Spring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3838"/>
            <a:ext cx="8839204" cy="411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2979950" y="4684275"/>
            <a:ext cx="6715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https://www.wisc.cloudlab.us/portal/show-hardware.php?type=c4130</a:t>
            </a:r>
            <a:br>
              <a:rPr lang="en" sz="1000">
                <a:latin typeface="Gill Sans"/>
                <a:ea typeface="Gill Sans"/>
                <a:cs typeface="Gill Sans"/>
                <a:sym typeface="Gill Sans"/>
              </a:rPr>
            </a:br>
            <a:r>
              <a:rPr lang="en" sz="1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https://i.dell.com/sites/doccontent/shared-content/data-sheets/en/Documents/Dell-PowerEdge-C4130-Spec-Sheet.pdf</a:t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550" y="172475"/>
            <a:ext cx="3820575" cy="7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500" y="956525"/>
            <a:ext cx="8168951" cy="38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assumptions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profiling on all to ensure the same overheads across GPUs.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Variations can either be due to coupling in device physics or external factors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V100 does not support disabling autoboost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Observed power envelope overshoot upto 300+25W in many cases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475" y="2643200"/>
            <a:ext cx="6306974" cy="13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Primary components</a:t>
            </a:r>
            <a:r>
              <a:rPr lang="en"/>
              <a:t>: Kernel runtime, Power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Second-order effects</a:t>
            </a:r>
            <a:r>
              <a:rPr lang="en"/>
              <a:t>: Frequency, Temperature, Voltage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kernel runtime for BASE(SGEMM) workload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5868075" y="1387925"/>
            <a:ext cx="3183600" cy="31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SGEMM kernel x 100 reps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Averaged over 2-4 runs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Key</a:t>
            </a:r>
            <a:r>
              <a:rPr lang="en"/>
              <a:t>: Distinct pattern between GPUs perf even for small workload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GPU0 worst performer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GPU0,3 co-located?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b="1"/>
              <a:t>3.5% variation</a:t>
            </a:r>
            <a:r>
              <a:rPr lang="en"/>
              <a:t> in runtime (possibly more?)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25" y="959125"/>
            <a:ext cx="5245550" cy="39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power consumption (</a:t>
            </a:r>
            <a:r>
              <a:rPr lang="en" sz="1800">
                <a:solidFill>
                  <a:schemeClr val="dk2"/>
                </a:solidFill>
              </a:rPr>
              <a:t>RESNET50 + SGEMM</a:t>
            </a:r>
            <a:r>
              <a:rPr lang="en"/>
              <a:t>)</a:t>
            </a: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5317675" y="1215875"/>
            <a:ext cx="351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GPU0 continues to be outlier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Pattern indicates variation is a measurable phenomenon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RESNET/SGEMM 100% util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lower for RESNET due to processing between iterations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variability more in RESNET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Key: </a:t>
            </a:r>
            <a:r>
              <a:rPr lang="en" b="1" u="sng"/>
              <a:t>Variability exists</a:t>
            </a:r>
            <a:r>
              <a:rPr lang="en"/>
              <a:t> both within workload and between workloads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50" y="1017713"/>
            <a:ext cx="5083626" cy="381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675" y="178475"/>
            <a:ext cx="2981400" cy="478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25" y="642425"/>
            <a:ext cx="5144875" cy="385865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260675" y="230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power consumption across</a:t>
            </a:r>
            <a:br>
              <a:rPr lang="en"/>
            </a:br>
            <a:r>
              <a:rPr lang="en"/>
              <a:t>workloads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0"/>
            <a:ext cx="6491628" cy="16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75" y="1695800"/>
            <a:ext cx="6297748" cy="16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89" y="3381775"/>
            <a:ext cx="6479498" cy="169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/>
          <p:nvPr/>
        </p:nvSpPr>
        <p:spPr>
          <a:xfrm>
            <a:off x="4097800" y="3413350"/>
            <a:ext cx="1898100" cy="18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3999825" y="70775"/>
            <a:ext cx="1898100" cy="23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5796400" y="3593150"/>
            <a:ext cx="316500" cy="183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5837225" y="489050"/>
            <a:ext cx="316500" cy="122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4100" y="1122600"/>
            <a:ext cx="2296975" cy="2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4100" y="2949350"/>
            <a:ext cx="2296975" cy="30506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6601925" y="1752600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GPU1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6664100" y="3413350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GPU0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6664100" y="70775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GPU0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00" y="2784025"/>
            <a:ext cx="7847152" cy="20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50" y="242900"/>
            <a:ext cx="7742024" cy="19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512" y="2419213"/>
            <a:ext cx="2296975" cy="3050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/>
        </p:nvSpPr>
        <p:spPr>
          <a:xfrm>
            <a:off x="161275" y="2784025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GPU2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119775" y="548375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GPU1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6010300" y="1070900"/>
            <a:ext cx="2297100" cy="357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0"/>
          <p:cNvSpPr/>
          <p:nvPr/>
        </p:nvSpPr>
        <p:spPr>
          <a:xfrm>
            <a:off x="6172925" y="3805250"/>
            <a:ext cx="2297100" cy="603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 number between 0 and 3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311700" y="1867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Given 4 GPUs which one would you like to pick for a single node training?</a:t>
            </a:r>
            <a:endParaRPr sz="2100"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1862950" y="238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rgbClr val="0000FF"/>
                </a:solidFill>
              </a:rPr>
              <a:t>Almost never a good idea to pick 0. Why?</a:t>
            </a:r>
            <a:endParaRPr sz="21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Statement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in Progress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Idle conditions 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0" y="1017725"/>
            <a:ext cx="7796899" cy="374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1010350" y="1968300"/>
            <a:ext cx="387900" cy="18471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makes a difference! </a:t>
            </a:r>
            <a:r>
              <a:rPr lang="en" sz="2577"/>
              <a:t>Transformer + SGEMM (runs hot)</a:t>
            </a:r>
            <a:endParaRPr sz="2577"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300" y="956475"/>
            <a:ext cx="4789050" cy="40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2561550" y="1857375"/>
            <a:ext cx="449100" cy="12858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00" y="2104950"/>
            <a:ext cx="7588050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interference! Closer GPUs running hotter</a:t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75" y="1054138"/>
            <a:ext cx="7968799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1020550" y="2041088"/>
            <a:ext cx="387900" cy="18471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/>
          <p:nvPr/>
        </p:nvSpPr>
        <p:spPr>
          <a:xfrm>
            <a:off x="4010725" y="3102450"/>
            <a:ext cx="479700" cy="2757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r>
              <a:rPr lang="en" b="1"/>
              <a:t>volatile utilization</a:t>
            </a:r>
            <a:r>
              <a:rPr lang="en"/>
              <a:t>? </a:t>
            </a:r>
            <a:r>
              <a:rPr lang="en" sz="2355"/>
              <a:t>Not a measure of achieved_occupancy</a:t>
            </a:r>
            <a:endParaRPr sz="2355"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799" y="1221563"/>
            <a:ext cx="4347199" cy="350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41563"/>
            <a:ext cx="4347199" cy="3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/>
          <p:nvPr/>
        </p:nvSpPr>
        <p:spPr>
          <a:xfrm>
            <a:off x="3041200" y="1734925"/>
            <a:ext cx="479700" cy="3063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</a:t>
            </a:r>
            <a:endParaRPr/>
          </a:p>
        </p:txBody>
      </p:sp>
      <p:sp>
        <p:nvSpPr>
          <p:cNvPr id="232" name="Google Shape;23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correlation from all experiments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Visualization </a:t>
            </a:r>
            <a:r>
              <a:rPr lang="en"/>
              <a:t>is key to understand second-order effects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Formalize observations into device/application agnostic </a:t>
            </a:r>
            <a:r>
              <a:rPr lang="en" b="1"/>
              <a:t>insights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Derive actions from current data to define </a:t>
            </a:r>
            <a:r>
              <a:rPr lang="en" b="1"/>
              <a:t>future work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Extensible beyond synthetic SGEMM through </a:t>
            </a:r>
            <a:r>
              <a:rPr lang="en" b="1"/>
              <a:t>reusable stressmark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 predictability: Effect of variation on tail latency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Real-time profiling to guide mitigation</a:t>
            </a:r>
            <a:endParaRPr/>
          </a:p>
        </p:txBody>
      </p:sp>
      <p:sp>
        <p:nvSpPr>
          <p:cNvPr id="233" name="Google Shape;233;p37"/>
          <p:cNvSpPr txBox="1"/>
          <p:nvPr/>
        </p:nvSpPr>
        <p:spPr>
          <a:xfrm>
            <a:off x="4367900" y="4660725"/>
            <a:ext cx="664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https://github.com/rajesh-s/mlsys-gpu-power-variability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311700" y="2108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Observed overshoot over 300W</a:t>
            </a:r>
            <a:endParaRPr/>
          </a:p>
        </p:txBody>
      </p:sp>
      <p:pic>
        <p:nvPicPr>
          <p:cNvPr id="244" name="Google Shape;244;p39" title="2022-04-30 18-37-22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275" y="1017725"/>
            <a:ext cx="5377375" cy="40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400" y="610750"/>
            <a:ext cx="6964450" cy="375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26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variation in systems can affect performance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Black box system for renting resources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 of scale which is important in large ML training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Exploiting scale central to the success of deep learning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○"/>
            </a:pPr>
            <a:r>
              <a:rPr lang="en"/>
              <a:t>Aggressive utilization goals by occupants could lead to coupled effects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3041500" y="850625"/>
            <a:ext cx="32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275" y="6764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systems reliability and explainability concerns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Important for performance efficiency and cost of deployment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intuition about GPU DVFS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stressmark for characterization of power variability in multi-GPU systems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 strategy for data collection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Measurements: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Power variation!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Statistical variation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Effects to account for: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effects: Proximity of GPUs running workloads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Systems today does not account for placement awareness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effects: High parallel utilization across GPUs at the same time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Cont’d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fold experiment space: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Jetson: Controlled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Understand performance variation with and without DVFS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CloudLab: Target 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 GPU Node, run ML workloads maximizing utilization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512" y="2661750"/>
            <a:ext cx="3068675" cy="2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t="30538" b="20801"/>
          <a:stretch/>
        </p:blipFill>
        <p:spPr>
          <a:xfrm>
            <a:off x="5890975" y="91575"/>
            <a:ext cx="2895751" cy="25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+ SGEMM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50" y="1017725"/>
            <a:ext cx="4580051" cy="39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4102625" y="4204600"/>
            <a:ext cx="2204400" cy="5307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SGEMM+RESNET+DistTranformer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163" y="1119450"/>
            <a:ext cx="435166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2357450" y="3827000"/>
            <a:ext cx="4429200" cy="10614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Workloads from the Nvidia DL repository: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Base: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SGEMM using cuBLAS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(25536)</a:t>
            </a:r>
            <a:r>
              <a:rPr lang="en" baseline="30000"/>
              <a:t>2</a:t>
            </a:r>
            <a:r>
              <a:rPr lang="en"/>
              <a:t> matrix: 99.96% sm_efficiency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Noise: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RESNET50: Single node training, </a:t>
            </a:r>
            <a:r>
              <a:rPr lang="en" b="1"/>
              <a:t>compute </a:t>
            </a:r>
            <a:r>
              <a:rPr lang="en"/>
              <a:t>intensive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Imagenet, BS128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Transformer: Data parallel training, </a:t>
            </a:r>
            <a:r>
              <a:rPr lang="en" b="1"/>
              <a:t>memory </a:t>
            </a:r>
            <a:r>
              <a:rPr lang="en"/>
              <a:t>intensive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BS4096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CudaMemCpy: Synthetic </a:t>
            </a:r>
            <a:r>
              <a:rPr lang="en" b="1"/>
              <a:t>data movement </a:t>
            </a:r>
            <a:r>
              <a:rPr lang="en"/>
              <a:t>representation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On-screen Show (16:9)</PresentationFormat>
  <Paragraphs>107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Gill Sans</vt:lpstr>
      <vt:lpstr>Simple Light</vt:lpstr>
      <vt:lpstr>GPU power variability in  ML Systems</vt:lpstr>
      <vt:lpstr>Outline</vt:lpstr>
      <vt:lpstr>Problem Statement</vt:lpstr>
      <vt:lpstr>Goals</vt:lpstr>
      <vt:lpstr>Approach</vt:lpstr>
      <vt:lpstr>Approach: Cont’d</vt:lpstr>
      <vt:lpstr>RESNET + SGEMM</vt:lpstr>
      <vt:lpstr>SGEMM+RESNET+DistTranformer</vt:lpstr>
      <vt:lpstr>Evaluation</vt:lpstr>
      <vt:lpstr>PowerPoint Presentation</vt:lpstr>
      <vt:lpstr>Experimental setup</vt:lpstr>
      <vt:lpstr>Experimental assumptions</vt:lpstr>
      <vt:lpstr>Measurements</vt:lpstr>
      <vt:lpstr>Average kernel runtime for BASE(SGEMM) workload</vt:lpstr>
      <vt:lpstr>Average power consumption (RESNET50 + SGEMM)</vt:lpstr>
      <vt:lpstr>Average power consumption across workloads</vt:lpstr>
      <vt:lpstr>PowerPoint Presentation</vt:lpstr>
      <vt:lpstr>PowerPoint Presentation</vt:lpstr>
      <vt:lpstr>Pick a number between 0 and 3</vt:lpstr>
      <vt:lpstr>Idle conditions </vt:lpstr>
      <vt:lpstr>Scheduling makes a difference! Transformer + SGEMM (runs hot)</vt:lpstr>
      <vt:lpstr>PowerPoint Presentation</vt:lpstr>
      <vt:lpstr>Spatial interference! Closer GPUs running hotter</vt:lpstr>
      <vt:lpstr>What is volatile utilization? Not a measure of achieved_occupancy</vt:lpstr>
      <vt:lpstr>Work in Progress</vt:lpstr>
      <vt:lpstr>Backup slides</vt:lpstr>
      <vt:lpstr>Observed overshoot over 300W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power variability in  ML Systems</dc:title>
  <cp:lastModifiedBy>Rajesh Shashi Kumar</cp:lastModifiedBy>
  <cp:revision>1</cp:revision>
  <dcterms:modified xsi:type="dcterms:W3CDTF">2022-05-03T18:45:40Z</dcterms:modified>
</cp:coreProperties>
</file>